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3"/>
  </p:notesMasterIdLst>
  <p:handoutMasterIdLst>
    <p:handoutMasterId r:id="rId24"/>
  </p:handoutMasterIdLst>
  <p:sldIdLst>
    <p:sldId id="256" r:id="rId5"/>
    <p:sldId id="265" r:id="rId6"/>
    <p:sldId id="262" r:id="rId7"/>
    <p:sldId id="281"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79" r:id="rId21"/>
    <p:sldId id="280"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04/02/2024</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04/02/2024</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2/4/2024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neider Electric IoT"/>
          <p:cNvPicPr>
            <a:picLocks noChangeAspect="1" noChangeArrowheads="1"/>
          </p:cNvPicPr>
          <p:nvPr/>
        </p:nvPicPr>
        <p:blipFill rotWithShape="1">
          <a:blip r:embed="rId2">
            <a:extLst>
              <a:ext uri="{28A0092B-C50C-407E-A947-70E740481C1C}">
                <a14:useLocalDpi xmlns:a14="http://schemas.microsoft.com/office/drawing/2010/main" val="0"/>
              </a:ext>
            </a:extLst>
          </a:blip>
          <a:srcRect r="30036"/>
          <a:stretch/>
        </p:blipFill>
        <p:spPr bwMode="auto">
          <a:xfrm>
            <a:off x="0"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581128"/>
            <a:ext cx="5626238" cy="514816"/>
          </a:xfrm>
        </p:spPr>
        <p:txBody>
          <a:bodyPr anchor="t">
            <a:noAutofit/>
          </a:bodyPr>
          <a:lstStyle/>
          <a:p>
            <a:r>
              <a:rPr lang="en-GB" sz="3200" dirty="0">
                <a:solidFill>
                  <a:srgbClr val="FFFFFF"/>
                </a:solidFill>
              </a:rPr>
              <a:t>Built Environment – Creators and Users</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5:  </a:t>
            </a:r>
            <a:r>
              <a:rPr lang="en-GB" sz="4000" dirty="0">
                <a:solidFill>
                  <a:srgbClr val="FFFFFF"/>
                </a:solidFill>
              </a:rPr>
              <a:t>Architectural Technicians </a:t>
            </a:r>
            <a:endParaRPr lang="en-GB" dirty="0">
              <a:solidFill>
                <a:srgbClr val="FFFFFF"/>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85000" lnSpcReduction="20000"/>
          </a:bodyPr>
          <a:lstStyle/>
          <a:p>
            <a:pPr marL="0" indent="0">
              <a:buNone/>
            </a:pPr>
            <a:r>
              <a:rPr lang="en-GB" sz="2400" dirty="0"/>
              <a:t>Orthographic drawings of building at varying scales from 1:200 to 1:5.  </a:t>
            </a:r>
          </a:p>
          <a:p>
            <a:pPr marL="0" indent="0">
              <a:buNone/>
            </a:pPr>
            <a:r>
              <a:rPr lang="en-GB" sz="2400" dirty="0"/>
              <a:t>Plans and Sections that detail the construction of walls, floors and the roof and the junctions between these features.  </a:t>
            </a:r>
          </a:p>
          <a:p>
            <a:pPr marL="0" indent="0">
              <a:buNone/>
            </a:pPr>
            <a:r>
              <a:rPr lang="en-GB" sz="2400" dirty="0"/>
              <a:t>Ensure compliance with building regulations.  This means understanding the minimum size requirements for all manner of building features from disabled toilets to corridor widths to the spacing of fire dampeners in wall construction and ensuring adequate ventilation for the room.  Technicians do not have any involvement with building design. </a:t>
            </a:r>
          </a:p>
          <a:p>
            <a:pPr marL="0" indent="0">
              <a:buNone/>
            </a:pPr>
            <a:r>
              <a:rPr lang="en-GB" sz="2400" b="1" dirty="0"/>
              <a:t>Graphic technologies required:  </a:t>
            </a:r>
            <a:r>
              <a:rPr lang="en-GB" sz="2400" dirty="0"/>
              <a:t>Autodesk AutoCAD, Vector Works, poser CAD, </a:t>
            </a:r>
            <a:r>
              <a:rPr lang="en-GB" sz="2400" dirty="0" err="1"/>
              <a:t>Microstation</a:t>
            </a:r>
            <a:r>
              <a:rPr lang="en-GB" sz="2400" dirty="0"/>
              <a:t>, Building Information Modelling (BIM) e.g. Revit.  BIM is a single 3D CAD model shared and worked on by all members of the design team simultaneously form architects to engineers to suppliers and manufacturers of components.  The model allows information such as technical specification to be assigned to elements in the model like windows and doors.  This allows schedules of items like windows to be generated directly from the model.  Printer/plotter.</a:t>
            </a:r>
          </a:p>
          <a:p>
            <a:pPr marL="0" indent="0">
              <a:buNone/>
            </a:pPr>
            <a:endParaRPr lang="en-GB" sz="2400" dirty="0"/>
          </a:p>
        </p:txBody>
      </p:sp>
      <p:pic>
        <p:nvPicPr>
          <p:cNvPr id="9218" name="Picture 2" descr="CAD technicians put their heads together to fine-tune a 2D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l="23946" r="28600"/>
          <a:stretch/>
        </p:blipFill>
        <p:spPr bwMode="auto">
          <a:xfrm>
            <a:off x="-1" y="2057975"/>
            <a:ext cx="4101411"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5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User 3:  </a:t>
            </a:r>
            <a:r>
              <a:rPr lang="en-GB" dirty="0">
                <a:solidFill>
                  <a:srgbClr val="FFFFFF"/>
                </a:solidFill>
              </a:rPr>
              <a:t>Prospective purchasers: </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Potential end users of a building development who can be consulted during the design stage to influence the specification of certain elements of a project i.e. home buyer purchasing a new house ‘off-plan’ specifying what kitchen they would like.</a:t>
            </a:r>
          </a:p>
          <a:p>
            <a:pPr marL="0" indent="0">
              <a:buNone/>
            </a:pPr>
            <a:r>
              <a:rPr lang="en-GB" sz="2400" b="1" dirty="0"/>
              <a:t>Graphic types required:  </a:t>
            </a:r>
            <a:r>
              <a:rPr lang="en-GB" sz="2400" dirty="0"/>
              <a:t>View (floor) plans, sections, elevations and rendered visuals of proposed developments.</a:t>
            </a:r>
          </a:p>
        </p:txBody>
      </p:sp>
      <p:pic>
        <p:nvPicPr>
          <p:cNvPr id="10242" name="Picture 2" descr="https://api.time.com/wp-content/uploads/2020/05/selling-home-coronavirus.jpg?w=639&amp;quality=85"/>
          <p:cNvPicPr>
            <a:picLocks noChangeAspect="1" noChangeArrowheads="1"/>
          </p:cNvPicPr>
          <p:nvPr/>
        </p:nvPicPr>
        <p:blipFill rotWithShape="1">
          <a:blip r:embed="rId2">
            <a:extLst>
              <a:ext uri="{28A0092B-C50C-407E-A947-70E740481C1C}">
                <a14:useLocalDpi xmlns:a14="http://schemas.microsoft.com/office/drawing/2010/main" val="0"/>
              </a:ext>
            </a:extLst>
          </a:blip>
          <a:srcRect l="29872" r="10929"/>
          <a:stretch/>
        </p:blipFill>
        <p:spPr bwMode="auto">
          <a:xfrm>
            <a:off x="-1" y="2276872"/>
            <a:ext cx="4101411"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6:  </a:t>
            </a:r>
            <a:r>
              <a:rPr lang="en-GB" dirty="0">
                <a:solidFill>
                  <a:srgbClr val="FFFFFF"/>
                </a:solidFill>
              </a:rPr>
              <a:t>Quantity Surveyor</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a:t>Graphic Types required: </a:t>
            </a:r>
            <a:r>
              <a:rPr lang="en-GB" sz="2400" dirty="0"/>
              <a:t>highly detailed architect’s drawings to add up how much a construction project will cost.  </a:t>
            </a:r>
          </a:p>
          <a:p>
            <a:pPr marL="0" indent="0">
              <a:buNone/>
            </a:pPr>
            <a:r>
              <a:rPr lang="en-GB" sz="2400" dirty="0"/>
              <a:t>Quantity Surveyors interpret Architect’s and Engineer’s drawings (plans, section and elevations at varying scales from 1:200 to 1:5) to price the cost of construction and produce Bills of Quantities based upon the quantity of different features of the building.  </a:t>
            </a:r>
          </a:p>
          <a:p>
            <a:pPr marL="0" indent="0">
              <a:buNone/>
            </a:pPr>
            <a:r>
              <a:rPr lang="en-GB" sz="2400" dirty="0"/>
              <a:t>Once a construction job has been costed, a quantity surveyor will advise on how much costs can be saved.  Often changes to finishes (flooring, tiling, kitchen and bathrooms), glazing and roofing is a way to save money.</a:t>
            </a:r>
          </a:p>
          <a:p>
            <a:pPr marL="0" indent="0">
              <a:buNone/>
            </a:pPr>
            <a:r>
              <a:rPr lang="en-GB" sz="2400" b="1" dirty="0"/>
              <a:t>Graphic Technologies required:  </a:t>
            </a:r>
            <a:r>
              <a:rPr lang="en-GB" sz="2400" dirty="0"/>
              <a:t>Quantity Surveyors often receive packages of physical drawings to work from.  They tend to produce Bills of Quantities, based upon the drawings they have received, on Excel spreadsheets.</a:t>
            </a:r>
          </a:p>
        </p:txBody>
      </p:sp>
      <p:pic>
        <p:nvPicPr>
          <p:cNvPr id="11266" name="Picture 2" descr="Quantity Surveying for Contractors Training"/>
          <p:cNvPicPr>
            <a:picLocks noChangeAspect="1" noChangeArrowheads="1"/>
          </p:cNvPicPr>
          <p:nvPr/>
        </p:nvPicPr>
        <p:blipFill rotWithShape="1">
          <a:blip r:embed="rId2">
            <a:extLst>
              <a:ext uri="{28A0092B-C50C-407E-A947-70E740481C1C}">
                <a14:useLocalDpi xmlns:a14="http://schemas.microsoft.com/office/drawing/2010/main" val="0"/>
              </a:ext>
            </a:extLst>
          </a:blip>
          <a:srcRect l="28873" r="28342"/>
          <a:stretch/>
        </p:blipFill>
        <p:spPr bwMode="auto">
          <a:xfrm>
            <a:off x="-16483" y="2084832"/>
            <a:ext cx="4117893" cy="47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30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800" dirty="0">
                <a:solidFill>
                  <a:srgbClr val="FFFFFF"/>
                </a:solidFill>
              </a:rPr>
              <a:t>User 4:  </a:t>
            </a:r>
            <a:r>
              <a:rPr lang="en-GB" dirty="0">
                <a:solidFill>
                  <a:srgbClr val="FFFFFF"/>
                </a:solidFill>
              </a:rPr>
              <a:t>Suppliers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a:t>Graphic Types required: </a:t>
            </a:r>
            <a:r>
              <a:rPr lang="en-GB" sz="2400" dirty="0"/>
              <a:t>highly technical graphic information to communicate how their product, i.e. a window system, is manufactured and can be constructed.  </a:t>
            </a:r>
          </a:p>
          <a:p>
            <a:pPr marL="0" indent="0">
              <a:buNone/>
            </a:pPr>
            <a:r>
              <a:rPr lang="en-GB" sz="2400" dirty="0"/>
              <a:t>3D CAD models to communicate how components fit together along with detailed 2D production drawings to inform the manufacture of their product.  Will also work with Architects and engineers to design bespoke components.  </a:t>
            </a:r>
          </a:p>
          <a:p>
            <a:pPr marL="0" indent="0">
              <a:buNone/>
            </a:pPr>
            <a:r>
              <a:rPr lang="en-GB" sz="2400" dirty="0"/>
              <a:t>Details at a scale of 1:10 to 1:2 showing how their product or system is constructed and can be installed. </a:t>
            </a:r>
          </a:p>
          <a:p>
            <a:pPr marL="0" indent="0">
              <a:buNone/>
            </a:pPr>
            <a:r>
              <a:rPr lang="en-GB" sz="2400" b="1" dirty="0"/>
              <a:t>Graphic Technologies required: </a:t>
            </a:r>
            <a:r>
              <a:rPr lang="en-GB" sz="2400" dirty="0"/>
              <a:t>3D modelling and rendering software (Sketch Up, Rhino, Autodesk Revit, 3D Studio Max, Maya, Inventor and may other software packages.)  2D Drawing software (Autodesk AutoCAD, Vector Works, </a:t>
            </a:r>
            <a:r>
              <a:rPr lang="en-GB" sz="2400" dirty="0" err="1"/>
              <a:t>Microstation</a:t>
            </a:r>
            <a:r>
              <a:rPr lang="en-GB" sz="2400" dirty="0"/>
              <a:t> etc.)  Files will generally be emailed between suppliers and Architects, Engineers and clients. </a:t>
            </a:r>
          </a:p>
        </p:txBody>
      </p:sp>
      <p:pic>
        <p:nvPicPr>
          <p:cNvPr id="12290" name="Picture 2" descr="15_Sublime-Windows_CAD_GeneoPassi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682644"/>
            <a:ext cx="28575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42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sz="2800" dirty="0">
                <a:solidFill>
                  <a:srgbClr val="FFFFFF"/>
                </a:solidFill>
              </a:rPr>
              <a:t>User 5:  </a:t>
            </a:r>
            <a:br>
              <a:rPr lang="en-GB" sz="2800" dirty="0">
                <a:solidFill>
                  <a:srgbClr val="FFFFFF"/>
                </a:solidFill>
              </a:rPr>
            </a:br>
            <a:r>
              <a:rPr lang="en-GB" dirty="0">
                <a:solidFill>
                  <a:srgbClr val="FFFFFF"/>
                </a:solidFill>
              </a:rPr>
              <a:t>Town planners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85000" lnSpcReduction="20000"/>
          </a:bodyPr>
          <a:lstStyle/>
          <a:p>
            <a:pPr marL="0" indent="0">
              <a:buNone/>
            </a:pPr>
            <a:r>
              <a:rPr lang="en-GB" sz="2400" b="1" dirty="0"/>
              <a:t>Graphic Types required:  </a:t>
            </a:r>
            <a:r>
              <a:rPr lang="en-GB" sz="2400" dirty="0"/>
              <a:t>Review Architect’s drawings including: location plans, site plans, building plans, sections and elevations and rendered visual images produced from 3D CAD models to determine the suitability of the proposed development on the given site, at 1:200 for building information.  Location and site information is usually at a scale of 1:1250 or 1:500.  3D walk through animations are produced to give client of the public a more realistic impression of the intended design from a users perspective.</a:t>
            </a:r>
          </a:p>
          <a:p>
            <a:pPr marL="0" indent="0">
              <a:buNone/>
            </a:pPr>
            <a:r>
              <a:rPr lang="en-GB" sz="2400" b="1" dirty="0"/>
              <a:t>Graphic Technologies required:  </a:t>
            </a:r>
            <a:r>
              <a:rPr lang="en-GB" sz="2400" dirty="0"/>
              <a:t>Contractors will view copies of location and site plans, sections and elevations, usually in pdf format on a planning portal website run by the local authority.  For very large public developments, communities may also view full scale printed drawings and images at consultation events.  Sometimes rendered images of the final building will appear on temporary security hoarding around the site during construction.  A feature of major public developments is the use of 3D animated walk-through visuals to give the public a realistic feel for the interior space of the building.  In major developments, physical 3D models are built in order to sell the development to the client and the public.</a:t>
            </a:r>
          </a:p>
        </p:txBody>
      </p:sp>
      <p:pic>
        <p:nvPicPr>
          <p:cNvPr id="13314" name="Picture 2" descr="Townplann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16239" r="23555"/>
          <a:stretch/>
        </p:blipFill>
        <p:spPr bwMode="auto">
          <a:xfrm>
            <a:off x="0" y="1928094"/>
            <a:ext cx="4101411" cy="49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50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800" dirty="0">
                <a:solidFill>
                  <a:srgbClr val="FFFFFF"/>
                </a:solidFill>
              </a:rPr>
              <a:t>User 6:  </a:t>
            </a:r>
            <a:r>
              <a:rPr lang="en-GB" dirty="0">
                <a:solidFill>
                  <a:srgbClr val="FFFFFF"/>
                </a:solidFill>
              </a:rPr>
              <a:t>Communities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pPr marL="0" indent="0">
              <a:buNone/>
            </a:pPr>
            <a:r>
              <a:rPr lang="en-GB" sz="2400" b="1" dirty="0"/>
              <a:t>Graphic Types required:  </a:t>
            </a:r>
            <a:r>
              <a:rPr lang="en-GB" sz="2400" dirty="0"/>
              <a:t>Consulted with to give input into new developments.  May be invited to attend consultation events whereby developers and some members of the design team, principally architects, present drawings depicting what a new development is going to look like and how it is going to impact upon the local community.  Drawings are typically those used for planning purposes (location and site plans, building plans, elevations and rendered visuals produced from 3D CAD models).</a:t>
            </a:r>
          </a:p>
          <a:p>
            <a:pPr marL="0" indent="0">
              <a:buNone/>
            </a:pPr>
            <a:r>
              <a:rPr lang="en-GB" sz="2400" b="1" dirty="0"/>
              <a:t>Graphic Technologies required:  </a:t>
            </a:r>
            <a:r>
              <a:rPr lang="en-GB" sz="2400" dirty="0"/>
              <a:t>Will view copies of location and site plans, sections and elevations, usually in pdf format on a planning portal website run by the local authority.  For very large public developments, communities may also view full scale printed drawings and images at consultation events.  Sometimes rendered images of the final building will appear on temporary security hoarding around the site during construction. </a:t>
            </a:r>
            <a:endParaRPr lang="en-US" sz="2400" dirty="0"/>
          </a:p>
        </p:txBody>
      </p:sp>
      <p:pic>
        <p:nvPicPr>
          <p:cNvPr id="14338" name="Picture 2" descr="Housing Estate royalty-free 3d model - Preview no. 1"/>
          <p:cNvPicPr>
            <a:picLocks noChangeAspect="1" noChangeArrowheads="1"/>
          </p:cNvPicPr>
          <p:nvPr/>
        </p:nvPicPr>
        <p:blipFill rotWithShape="1">
          <a:blip r:embed="rId2">
            <a:extLst>
              <a:ext uri="{28A0092B-C50C-407E-A947-70E740481C1C}">
                <a14:useLocalDpi xmlns:a14="http://schemas.microsoft.com/office/drawing/2010/main" val="0"/>
              </a:ext>
            </a:extLst>
          </a:blip>
          <a:srcRect l="9484" r="5036"/>
          <a:stretch/>
        </p:blipFill>
        <p:spPr bwMode="auto">
          <a:xfrm>
            <a:off x="-12177" y="2084832"/>
            <a:ext cx="4113588" cy="47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02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8:  </a:t>
            </a:r>
            <a:br>
              <a:rPr lang="en-GB" sz="2700" dirty="0">
                <a:solidFill>
                  <a:srgbClr val="FFFFFF"/>
                </a:solidFill>
              </a:rPr>
            </a:br>
            <a:r>
              <a:rPr lang="en-GB" dirty="0">
                <a:solidFill>
                  <a:srgbClr val="FFFFFF"/>
                </a:solidFill>
              </a:rPr>
              <a:t>Model Makers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Makes physical scale models of proposed building designs which are typically made from card, wood, mount board, plastics.  May also build 3D models and create physical models via rapid prototyping.</a:t>
            </a:r>
          </a:p>
          <a:p>
            <a:pPr marL="0" indent="0">
              <a:buNone/>
            </a:pPr>
            <a:r>
              <a:rPr lang="en-GB" sz="2400" dirty="0"/>
              <a:t>Graphic Types required: Measures plans, sections and elevations (produced by Architects) to get the correct sizes to build scale models of the proposed building.</a:t>
            </a:r>
          </a:p>
        </p:txBody>
      </p:sp>
      <p:pic>
        <p:nvPicPr>
          <p:cNvPr id="15362" name="Picture 2" descr="Clover HouseMaterials: acrylic, PVC, and wood"/>
          <p:cNvPicPr>
            <a:picLocks noChangeAspect="1" noChangeArrowheads="1"/>
          </p:cNvPicPr>
          <p:nvPr/>
        </p:nvPicPr>
        <p:blipFill rotWithShape="1">
          <a:blip r:embed="rId2">
            <a:extLst>
              <a:ext uri="{28A0092B-C50C-407E-A947-70E740481C1C}">
                <a14:useLocalDpi xmlns:a14="http://schemas.microsoft.com/office/drawing/2010/main" val="0"/>
              </a:ext>
            </a:extLst>
          </a:blip>
          <a:srcRect l="17825" r="24182"/>
          <a:stretch/>
        </p:blipFill>
        <p:spPr bwMode="auto">
          <a:xfrm>
            <a:off x="0" y="2084832"/>
            <a:ext cx="4101412" cy="47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96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9:  </a:t>
            </a:r>
            <a:r>
              <a:rPr lang="en-GB" dirty="0">
                <a:solidFill>
                  <a:srgbClr val="FFFFFF"/>
                </a:solidFill>
              </a:rPr>
              <a:t>Production Engineer</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77500" lnSpcReduction="20000"/>
          </a:bodyPr>
          <a:lstStyle/>
          <a:p>
            <a:pPr marL="0" indent="0">
              <a:buNone/>
            </a:pPr>
            <a:r>
              <a:rPr lang="en-GB" sz="2400" b="1" dirty="0"/>
              <a:t>Graphic Types required:  </a:t>
            </a:r>
            <a:r>
              <a:rPr lang="en-GB" sz="2400" dirty="0"/>
              <a:t>Freehand sketches, initial computer sketches, initial computer models, 3D computer models, Manual drawings (drawing board), Orthographic drawings (assembled and parts), Technical detail drawings (sections </a:t>
            </a:r>
            <a:r>
              <a:rPr lang="en-GB" sz="2400" dirty="0" err="1"/>
              <a:t>etc</a:t>
            </a:r>
            <a:r>
              <a:rPr lang="en-GB" sz="2400" dirty="0"/>
              <a:t>), FEA Analysis, Exploded pictorial drawings, 3D prints, Animations, Flow diagrams, Parts lists, Model plans, tolerances, material details, system diagrams, operation diagrams, instruction manuals, safety signage.  </a:t>
            </a:r>
          </a:p>
          <a:p>
            <a:pPr marL="0" indent="0">
              <a:buNone/>
            </a:pPr>
            <a:r>
              <a:rPr lang="en-GB" sz="2400" b="1" dirty="0"/>
              <a:t>Graphic Technologies required:  </a:t>
            </a:r>
            <a:r>
              <a:rPr lang="en-GB" sz="2400" dirty="0"/>
              <a:t>CAD packages (2D, 3D or multifunctional), 3D printer, animation packages, graphics tablets, digital photography, tablet computers, personal computers, printed materials (books, manuals </a:t>
            </a:r>
            <a:r>
              <a:rPr lang="en-GB" sz="2400" dirty="0" err="1"/>
              <a:t>etc</a:t>
            </a:r>
            <a:r>
              <a:rPr lang="en-GB" sz="2400" dirty="0"/>
              <a:t>), industrial printers, drum plotters.  </a:t>
            </a:r>
          </a:p>
          <a:p>
            <a:pPr marL="0" indent="0">
              <a:buNone/>
            </a:pPr>
            <a:r>
              <a:rPr lang="en-GB" sz="2400" dirty="0"/>
              <a:t>A production engineer is mainly concerned with the efficient and safe production of whatever they are manufacturing, their interaction with graphics is both in relation to the products being manufactured and also the maintenance of the machinery used.  They may use digital and print media in the process of production, both for direct production reasons and also to enhance quality and efficiency of the process.  They need a complete understanding of the product.</a:t>
            </a:r>
          </a:p>
        </p:txBody>
      </p:sp>
      <p:pic>
        <p:nvPicPr>
          <p:cNvPr id="16386" name="Picture 2" descr="Production Engine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74" r="24025"/>
          <a:stretch/>
        </p:blipFill>
        <p:spPr bwMode="auto">
          <a:xfrm>
            <a:off x="-1" y="2209533"/>
            <a:ext cx="4101411" cy="467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73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User 7:  </a:t>
            </a:r>
            <a:br>
              <a:rPr lang="en-GB" dirty="0">
                <a:solidFill>
                  <a:srgbClr val="FFFFFF"/>
                </a:solidFill>
              </a:rPr>
            </a:br>
            <a:r>
              <a:rPr lang="en-GB" dirty="0">
                <a:solidFill>
                  <a:srgbClr val="FFFFFF"/>
                </a:solidFill>
              </a:rPr>
              <a:t>The General Public</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Autofit/>
          </a:bodyPr>
          <a:lstStyle/>
          <a:p>
            <a:pPr marL="0" indent="0">
              <a:buNone/>
            </a:pPr>
            <a:r>
              <a:rPr lang="en-GB" sz="1650" b="1" dirty="0"/>
              <a:t>Graphic Types required:  </a:t>
            </a:r>
            <a:r>
              <a:rPr lang="en-GB" sz="1650" dirty="0"/>
              <a:t>Promotional materials such as brochures, leaflets, instructions, adverts, magazines, posters.  Digital media such as Websites, digital publications, digital instructions, CD covers, DVD covers, Packaging, Logos, signage, digital applications, Digital interfaces, physical interfaces, wayfinding, animation, animated films, entertainment. </a:t>
            </a:r>
          </a:p>
          <a:p>
            <a:pPr marL="0" indent="0">
              <a:buNone/>
            </a:pPr>
            <a:r>
              <a:rPr lang="en-GB" sz="1650" b="1" dirty="0"/>
              <a:t>Graphic Technologies required:  </a:t>
            </a:r>
            <a:r>
              <a:rPr lang="en-GB" sz="1650" dirty="0"/>
              <a:t>Tablet computers, personal computers, actual signage (vinyl, etched </a:t>
            </a:r>
            <a:r>
              <a:rPr lang="en-GB" sz="1650" dirty="0" err="1"/>
              <a:t>etc</a:t>
            </a:r>
            <a:r>
              <a:rPr lang="en-GB" sz="1650" dirty="0"/>
              <a:t>), Print media (on paper or packaging), Televisions, Digital media players, 2D interfaces (digital lecterns, phones, tablets </a:t>
            </a:r>
            <a:r>
              <a:rPr lang="en-GB" sz="1650" dirty="0" err="1"/>
              <a:t>etc</a:t>
            </a:r>
            <a:r>
              <a:rPr lang="en-GB" sz="1650" dirty="0"/>
              <a:t>), physical interfaces (from cars to coffee machines to ATM), Paint.</a:t>
            </a:r>
          </a:p>
          <a:p>
            <a:pPr marL="0" indent="0">
              <a:buNone/>
            </a:pPr>
            <a:r>
              <a:rPr lang="en-GB" sz="1650" dirty="0"/>
              <a:t>The General public use graphics every single day, from getting from place to place to making a phone call.  Without thinking about it they interact with graphics in both simple and sophisticated ways, the general public are very aware of when graphics work and when they don’t, they understand when an interface is intuitive, they react to a well designed graphic on packaging and they can appreciate a well animated movie, the convers is also true.  They may not have the technical understanding of how the graphics are generated (or car) but they have sophisticated and varied tastes. </a:t>
            </a:r>
          </a:p>
        </p:txBody>
      </p:sp>
      <p:pic>
        <p:nvPicPr>
          <p:cNvPr id="17410" name="Picture 2" descr="property brochure examples"/>
          <p:cNvPicPr>
            <a:picLocks noChangeAspect="1" noChangeArrowheads="1"/>
          </p:cNvPicPr>
          <p:nvPr/>
        </p:nvPicPr>
        <p:blipFill rotWithShape="1">
          <a:blip r:embed="rId2">
            <a:extLst>
              <a:ext uri="{28A0092B-C50C-407E-A947-70E740481C1C}">
                <a14:useLocalDpi xmlns:a14="http://schemas.microsoft.com/office/drawing/2010/main" val="0"/>
              </a:ext>
            </a:extLst>
          </a:blip>
          <a:srcRect l="16894" r="24266"/>
          <a:stretch/>
        </p:blipFill>
        <p:spPr bwMode="auto">
          <a:xfrm>
            <a:off x="0" y="2084832"/>
            <a:ext cx="4101411" cy="479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910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fontScale="92500"/>
          </a:bodyPr>
          <a:lstStyle/>
          <a:p>
            <a:pPr marL="0" indent="0">
              <a:buNone/>
            </a:pPr>
            <a:r>
              <a:rPr lang="en-GB" sz="2400" b="1" dirty="0">
                <a:solidFill>
                  <a:srgbClr val="FFFFFF"/>
                </a:solidFill>
              </a:rPr>
              <a:t>Learning Intentions</a:t>
            </a:r>
            <a:endParaRPr lang="en-GB" sz="2400" dirty="0">
              <a:solidFill>
                <a:srgbClr val="FFFFFF"/>
              </a:solidFill>
            </a:endParaRPr>
          </a:p>
          <a:p>
            <a:pPr>
              <a:buFont typeface="Arial" panose="020B0604020202020204" pitchFamily="34" charset="0"/>
              <a:buChar char="•"/>
            </a:pPr>
            <a:r>
              <a:rPr lang="en-GB" sz="2400" dirty="0">
                <a:solidFill>
                  <a:srgbClr val="FFFFFF"/>
                </a:solidFill>
              </a:rPr>
              <a:t>Overview of the creators and users of different graphic types related to the built environment</a:t>
            </a: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Remember the roles of different creators and users. </a:t>
            </a:r>
          </a:p>
          <a:p>
            <a:pPr>
              <a:buFont typeface="Arial" panose="020B0604020202020204" pitchFamily="34" charset="0"/>
              <a:buChar char="•"/>
            </a:pPr>
            <a:r>
              <a:rPr lang="en-GB" sz="2400" dirty="0">
                <a:solidFill>
                  <a:srgbClr val="FFFFFF"/>
                </a:solidFill>
              </a:rPr>
              <a:t>State the graphic types and technologies used by the creators and users. </a:t>
            </a: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800" dirty="0">
                <a:solidFill>
                  <a:srgbClr val="FFFFFF"/>
                </a:solidFill>
              </a:rPr>
              <a:t>Creator 1</a:t>
            </a:r>
            <a:br>
              <a:rPr lang="en-GB" dirty="0">
                <a:solidFill>
                  <a:srgbClr val="FFFFFF"/>
                </a:solidFill>
              </a:rPr>
            </a:br>
            <a:r>
              <a:rPr lang="en-GB" dirty="0">
                <a:solidFill>
                  <a:srgbClr val="FFFFFF"/>
                </a:solidFill>
              </a:rPr>
              <a:t>Architects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20000"/>
          </a:bodyPr>
          <a:lstStyle/>
          <a:p>
            <a:r>
              <a:rPr lang="en-GB" sz="2400" dirty="0">
                <a:solidFill>
                  <a:srgbClr val="0070C0"/>
                </a:solidFill>
              </a:rPr>
              <a:t>Graphic types required</a:t>
            </a:r>
            <a:r>
              <a:rPr lang="en-GB" sz="2400" dirty="0"/>
              <a:t>:  </a:t>
            </a:r>
          </a:p>
          <a:p>
            <a:pPr>
              <a:buFont typeface="Arial" panose="020B0604020202020204" pitchFamily="34" charset="0"/>
              <a:buChar char="•"/>
            </a:pPr>
            <a:r>
              <a:rPr lang="en-GB" sz="2400" b="1" dirty="0"/>
              <a:t>Drawings of buildings </a:t>
            </a:r>
            <a:r>
              <a:rPr lang="en-GB" sz="2400" dirty="0"/>
              <a:t>that adhere to planning and building regulations and inform/instruct construction. </a:t>
            </a:r>
          </a:p>
          <a:p>
            <a:pPr>
              <a:buFont typeface="Arial" panose="020B0604020202020204" pitchFamily="34" charset="0"/>
              <a:buChar char="•"/>
            </a:pPr>
            <a:r>
              <a:rPr lang="en-GB" sz="2400" dirty="0"/>
              <a:t> </a:t>
            </a:r>
            <a:r>
              <a:rPr lang="en-GB" sz="2400" b="1" dirty="0"/>
              <a:t>Producing orthographic drawings using 2D CAD software</a:t>
            </a:r>
            <a:r>
              <a:rPr lang="en-GB" sz="2400" dirty="0"/>
              <a:t> (AutoCAD, Vector Works) including plans, sections, elevations and technical details at different scales (1:1250, 1:200, 1:100, 1:50, 1:20, 1:5) to achieve building warrants, planning permission and inform construction.  </a:t>
            </a:r>
          </a:p>
          <a:p>
            <a:pPr>
              <a:buFont typeface="Arial" panose="020B0604020202020204" pitchFamily="34" charset="0"/>
              <a:buChar char="•"/>
            </a:pPr>
            <a:r>
              <a:rPr lang="en-GB" sz="2400" b="1" dirty="0"/>
              <a:t>3D CAD models using 3D modelling software </a:t>
            </a:r>
            <a:r>
              <a:rPr lang="en-GB" sz="2400" dirty="0"/>
              <a:t>(Sketch-Up, Revit/BIM, Rhino) to communicate what a building will look like to planners, communities, other members of the design team and clients.  </a:t>
            </a:r>
          </a:p>
          <a:p>
            <a:pPr>
              <a:buFont typeface="Arial" panose="020B0604020202020204" pitchFamily="34" charset="0"/>
              <a:buChar char="•"/>
            </a:pPr>
            <a:r>
              <a:rPr lang="en-GB" sz="2400" b="1" dirty="0"/>
              <a:t>3D models </a:t>
            </a:r>
            <a:r>
              <a:rPr lang="en-GB" sz="2400" dirty="0"/>
              <a:t>may also be produced to communicate the construction of a particular feature of the building i.e. non-standard windows.</a:t>
            </a:r>
          </a:p>
        </p:txBody>
      </p:sp>
      <p:pic>
        <p:nvPicPr>
          <p:cNvPr id="2050" name="Picture 2" descr="How to become an architect"/>
          <p:cNvPicPr>
            <a:picLocks noChangeAspect="1" noChangeArrowheads="1"/>
          </p:cNvPicPr>
          <p:nvPr/>
        </p:nvPicPr>
        <p:blipFill rotWithShape="1">
          <a:blip r:embed="rId2">
            <a:extLst>
              <a:ext uri="{28A0092B-C50C-407E-A947-70E740481C1C}">
                <a14:useLocalDpi xmlns:a14="http://schemas.microsoft.com/office/drawing/2010/main" val="0"/>
              </a:ext>
            </a:extLst>
          </a:blip>
          <a:srcRect l="29038" r="18817"/>
          <a:stretch/>
        </p:blipFill>
        <p:spPr bwMode="auto">
          <a:xfrm>
            <a:off x="0" y="2022348"/>
            <a:ext cx="4101411" cy="483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800" dirty="0">
                <a:solidFill>
                  <a:srgbClr val="FFFFFF"/>
                </a:solidFill>
              </a:rPr>
              <a:t>Creator 1</a:t>
            </a:r>
            <a:br>
              <a:rPr lang="en-GB" dirty="0">
                <a:solidFill>
                  <a:srgbClr val="FFFFFF"/>
                </a:solidFill>
              </a:rPr>
            </a:br>
            <a:r>
              <a:rPr lang="en-GB" dirty="0">
                <a:solidFill>
                  <a:srgbClr val="FFFFFF"/>
                </a:solidFill>
              </a:rPr>
              <a:t>Architects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GB" sz="2400" dirty="0">
                <a:solidFill>
                  <a:srgbClr val="0070C0"/>
                </a:solidFill>
              </a:rPr>
              <a:t>Graphic Technologies required</a:t>
            </a:r>
            <a:r>
              <a:rPr lang="en-GB" sz="2400" dirty="0"/>
              <a:t>:  </a:t>
            </a:r>
          </a:p>
          <a:p>
            <a:pPr>
              <a:buFont typeface="Arial" panose="020B0604020202020204" pitchFamily="34" charset="0"/>
              <a:buChar char="•"/>
            </a:pPr>
            <a:r>
              <a:rPr lang="en-GB" sz="2400" b="1" dirty="0"/>
              <a:t>BIM</a:t>
            </a:r>
            <a:r>
              <a:rPr lang="en-GB" sz="2400" dirty="0"/>
              <a:t> (Building Information Modelling).  </a:t>
            </a:r>
          </a:p>
          <a:p>
            <a:pPr>
              <a:buFont typeface="Arial" panose="020B0604020202020204" pitchFamily="34" charset="0"/>
              <a:buChar char="•"/>
            </a:pPr>
            <a:r>
              <a:rPr lang="en-GB" sz="2400" dirty="0"/>
              <a:t>BIM is a single 3D CAD model shared and worked on by all members of the design team simultaneously form architects to engineers to suppliers and manufacturers of components like windows and doors. </a:t>
            </a:r>
          </a:p>
          <a:p>
            <a:pPr>
              <a:buFont typeface="Arial" panose="020B0604020202020204" pitchFamily="34" charset="0"/>
              <a:buChar char="•"/>
            </a:pPr>
            <a:r>
              <a:rPr lang="en-GB" sz="2400" dirty="0"/>
              <a:t>BIM allows the building to be simulated as if it was in the real world, considering:</a:t>
            </a:r>
          </a:p>
          <a:p>
            <a:pPr lvl="1">
              <a:buFont typeface="Arial" panose="020B0604020202020204" pitchFamily="34" charset="0"/>
              <a:buChar char="•"/>
            </a:pPr>
            <a:r>
              <a:rPr lang="en-GB" sz="2000" dirty="0"/>
              <a:t>Loading (static, dynamic, wind, rain, snow </a:t>
            </a:r>
            <a:r>
              <a:rPr lang="en-GB" sz="2000" dirty="0" err="1"/>
              <a:t>etc</a:t>
            </a:r>
            <a:r>
              <a:rPr lang="en-GB" sz="2000" dirty="0"/>
              <a:t>). </a:t>
            </a:r>
          </a:p>
          <a:p>
            <a:pPr lvl="1">
              <a:buFont typeface="Arial" panose="020B0604020202020204" pitchFamily="34" charset="0"/>
              <a:buChar char="•"/>
            </a:pPr>
            <a:r>
              <a:rPr lang="en-GB" sz="2000" dirty="0"/>
              <a:t>The effects on the materials chosen.</a:t>
            </a:r>
          </a:p>
          <a:p>
            <a:pPr lvl="1">
              <a:buFont typeface="Arial" panose="020B0604020202020204" pitchFamily="34" charset="0"/>
              <a:buChar char="•"/>
            </a:pPr>
            <a:r>
              <a:rPr lang="en-GB" sz="2000" dirty="0"/>
              <a:t>The stresses on the structure.</a:t>
            </a:r>
          </a:p>
        </p:txBody>
      </p:sp>
      <p:pic>
        <p:nvPicPr>
          <p:cNvPr id="3074" name="Picture 2" descr="https://darnelltechnical.com/wp-content/uploads/2018/10/192461-OXNYQ5-99-1300x650.jpg"/>
          <p:cNvPicPr>
            <a:picLocks noChangeAspect="1" noChangeArrowheads="1"/>
          </p:cNvPicPr>
          <p:nvPr/>
        </p:nvPicPr>
        <p:blipFill rotWithShape="1">
          <a:blip r:embed="rId2">
            <a:extLst>
              <a:ext uri="{28A0092B-C50C-407E-A947-70E740481C1C}">
                <a14:useLocalDpi xmlns:a14="http://schemas.microsoft.com/office/drawing/2010/main" val="0"/>
              </a:ext>
            </a:extLst>
          </a:blip>
          <a:srcRect l="20580" r="36807"/>
          <a:stretch/>
        </p:blipFill>
        <p:spPr bwMode="auto">
          <a:xfrm>
            <a:off x="-1" y="2084832"/>
            <a:ext cx="4101411" cy="47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9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User 1:  </a:t>
            </a:r>
            <a:r>
              <a:rPr lang="en-GB" dirty="0">
                <a:solidFill>
                  <a:srgbClr val="FFFFFF"/>
                </a:solidFill>
              </a:rPr>
              <a:t>Construction trades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Builders, plumbers, electricians, brick layers, joiners, roofers, landscape gardeners.  </a:t>
            </a:r>
          </a:p>
          <a:p>
            <a:pPr>
              <a:buFont typeface="Arial" panose="020B0604020202020204" pitchFamily="34" charset="0"/>
              <a:buChar char="•"/>
            </a:pPr>
            <a:r>
              <a:rPr lang="en-GB" sz="2400" dirty="0"/>
              <a:t>They all Interpret Architects drawings for instruction on how different parts of a building are to be constructed and from what materials i.e. </a:t>
            </a:r>
          </a:p>
          <a:p>
            <a:pPr lvl="2">
              <a:buFont typeface="Arial" panose="020B0604020202020204" pitchFamily="34" charset="0"/>
              <a:buChar char="•"/>
            </a:pPr>
            <a:r>
              <a:rPr lang="en-GB" sz="2400" dirty="0"/>
              <a:t>Foundations</a:t>
            </a:r>
          </a:p>
          <a:p>
            <a:pPr lvl="2">
              <a:buFont typeface="Arial" panose="020B0604020202020204" pitchFamily="34" charset="0"/>
              <a:buChar char="•"/>
            </a:pPr>
            <a:r>
              <a:rPr lang="en-GB" sz="2400" dirty="0"/>
              <a:t>external wall construction</a:t>
            </a:r>
          </a:p>
          <a:p>
            <a:pPr lvl="2">
              <a:buFont typeface="Arial" panose="020B0604020202020204" pitchFamily="34" charset="0"/>
              <a:buChar char="•"/>
            </a:pPr>
            <a:r>
              <a:rPr lang="en-GB" sz="2400" dirty="0"/>
              <a:t>internal wall positioning</a:t>
            </a:r>
          </a:p>
          <a:p>
            <a:pPr lvl="2">
              <a:buFont typeface="Arial" panose="020B0604020202020204" pitchFamily="34" charset="0"/>
              <a:buChar char="•"/>
            </a:pPr>
            <a:r>
              <a:rPr lang="en-GB" sz="2400" dirty="0"/>
              <a:t>positioning of windows and doors</a:t>
            </a:r>
          </a:p>
          <a:p>
            <a:pPr lvl="2">
              <a:buFont typeface="Arial" panose="020B0604020202020204" pitchFamily="34" charset="0"/>
              <a:buChar char="•"/>
            </a:pPr>
            <a:r>
              <a:rPr lang="en-GB" sz="2400" dirty="0"/>
              <a:t>roof constructions</a:t>
            </a:r>
          </a:p>
          <a:p>
            <a:pPr lvl="2">
              <a:buFont typeface="Arial" panose="020B0604020202020204" pitchFamily="34" charset="0"/>
              <a:buChar char="•"/>
            </a:pPr>
            <a:r>
              <a:rPr lang="en-GB" sz="2400" dirty="0"/>
              <a:t>energy saving features. </a:t>
            </a:r>
          </a:p>
          <a:p>
            <a:pPr>
              <a:buFont typeface="Arial" panose="020B0604020202020204" pitchFamily="34" charset="0"/>
              <a:buChar char="•"/>
            </a:pPr>
            <a:endParaRPr lang="en-GB" sz="2400" dirty="0"/>
          </a:p>
        </p:txBody>
      </p:sp>
      <p:pic>
        <p:nvPicPr>
          <p:cNvPr id="4098" name="Picture 2" descr="Engineer technician watching team of workers on high steel platform."/>
          <p:cNvPicPr>
            <a:picLocks noChangeAspect="1" noChangeArrowheads="1"/>
          </p:cNvPicPr>
          <p:nvPr/>
        </p:nvPicPr>
        <p:blipFill rotWithShape="1">
          <a:blip r:embed="rId2">
            <a:extLst>
              <a:ext uri="{28A0092B-C50C-407E-A947-70E740481C1C}">
                <a14:useLocalDpi xmlns:a14="http://schemas.microsoft.com/office/drawing/2010/main" val="0"/>
              </a:ext>
            </a:extLst>
          </a:blip>
          <a:srcRect l="25311" r="24530"/>
          <a:stretch/>
        </p:blipFill>
        <p:spPr bwMode="auto">
          <a:xfrm>
            <a:off x="-1" y="2084832"/>
            <a:ext cx="4101411" cy="47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chemeClr val="bg1"/>
                </a:solidFill>
              </a:rPr>
              <a:t>Creator 2:  </a:t>
            </a:r>
            <a:r>
              <a:rPr lang="en-GB" dirty="0">
                <a:solidFill>
                  <a:schemeClr val="bg1"/>
                </a:solidFill>
              </a:rPr>
              <a:t>Building surveyors </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Measures sites and buildings to give an accurate representation of existing sites and structures.  </a:t>
            </a:r>
          </a:p>
          <a:p>
            <a:pPr>
              <a:buFont typeface="Arial" panose="020B0604020202020204" pitchFamily="34" charset="0"/>
              <a:buChar char="•"/>
            </a:pPr>
            <a:r>
              <a:rPr lang="en-GB" sz="2400" dirty="0"/>
              <a:t>Investigate the structural condition (rot, cracks, subsidence) and fabric (water ingress, roof condition, external walls) of an existing building.</a:t>
            </a:r>
          </a:p>
          <a:p>
            <a:pPr marL="0" indent="0">
              <a:buNone/>
            </a:pPr>
            <a:r>
              <a:rPr lang="en-GB" sz="2400" dirty="0">
                <a:solidFill>
                  <a:srgbClr val="0070C0"/>
                </a:solidFill>
              </a:rPr>
              <a:t>Graphic types required</a:t>
            </a:r>
            <a:r>
              <a:rPr lang="en-GB" sz="2400" dirty="0"/>
              <a:t>: measured drawings (plans and elevations) of existing building and sites prior to any design or construction.</a:t>
            </a:r>
          </a:p>
          <a:p>
            <a:pPr marL="0" indent="0">
              <a:buNone/>
            </a:pPr>
            <a:r>
              <a:rPr lang="en-GB" sz="2400" dirty="0">
                <a:solidFill>
                  <a:srgbClr val="0070C0"/>
                </a:solidFill>
              </a:rPr>
              <a:t>Graphic Technologies required</a:t>
            </a:r>
            <a:r>
              <a:rPr lang="en-GB" sz="2400" dirty="0"/>
              <a:t>:  Laser levels, Measuring rods, tripod, Ranging poles, Moisture meter. </a:t>
            </a:r>
          </a:p>
          <a:p>
            <a:pPr marL="0" indent="0">
              <a:buNone/>
            </a:pPr>
            <a:endParaRPr lang="en-GB" sz="2400" dirty="0"/>
          </a:p>
        </p:txBody>
      </p:sp>
      <p:pic>
        <p:nvPicPr>
          <p:cNvPr id="5122" name="Picture 2" descr="https://www.agsinger.com/wp-content/uploads/find-building-surveying-companies-oxford.jpg"/>
          <p:cNvPicPr>
            <a:picLocks noChangeAspect="1" noChangeArrowheads="1"/>
          </p:cNvPicPr>
          <p:nvPr/>
        </p:nvPicPr>
        <p:blipFill rotWithShape="1">
          <a:blip r:embed="rId2">
            <a:extLst>
              <a:ext uri="{28A0092B-C50C-407E-A947-70E740481C1C}">
                <a14:useLocalDpi xmlns:a14="http://schemas.microsoft.com/office/drawing/2010/main" val="0"/>
              </a:ext>
            </a:extLst>
          </a:blip>
          <a:srcRect r="43450"/>
          <a:stretch/>
        </p:blipFill>
        <p:spPr bwMode="auto">
          <a:xfrm>
            <a:off x="-1" y="2084831"/>
            <a:ext cx="4101411" cy="477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User 2:  </a:t>
            </a:r>
            <a:r>
              <a:rPr lang="en-GB" dirty="0">
                <a:solidFill>
                  <a:srgbClr val="FFFFFF"/>
                </a:solidFill>
              </a:rPr>
              <a:t>Conservation bodies</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b="1" dirty="0"/>
              <a:t>UNESCO World Heritage, Historic Scotland.  </a:t>
            </a:r>
            <a:r>
              <a:rPr lang="en-GB" sz="2400" dirty="0"/>
              <a:t>Edinburgh’s New Town is a UNESCO World Heritage site which protects the architectural heritage of the New Town.  George Heriot’s School (old building) is a </a:t>
            </a:r>
            <a:r>
              <a:rPr lang="en-GB" sz="2400" b="1" dirty="0"/>
              <a:t>grade A listed building</a:t>
            </a:r>
            <a:r>
              <a:rPr lang="en-GB" sz="2400" dirty="0"/>
              <a:t>.  This grading is assigned to protect the most architecturally important buildings in Scotland.</a:t>
            </a:r>
          </a:p>
          <a:p>
            <a:pPr>
              <a:buFont typeface="Arial" panose="020B0604020202020204" pitchFamily="34" charset="0"/>
              <a:buChar char="•"/>
            </a:pPr>
            <a:r>
              <a:rPr lang="en-GB" sz="2400" b="1" dirty="0"/>
              <a:t>Graphic types required:  </a:t>
            </a:r>
            <a:r>
              <a:rPr lang="en-GB" sz="2400" dirty="0"/>
              <a:t>historical drawings and information of some listed buildings. Mapping of an urban area and comment on its architectural character and heritage for planning consultation. </a:t>
            </a:r>
          </a:p>
        </p:txBody>
      </p:sp>
      <p:pic>
        <p:nvPicPr>
          <p:cNvPr id="6146" name="Picture 2" descr="https://upload.wikimedia.org/wikipedia/commons/thumb/c/ce/World_Heritage_Logo_global.svg/240px-World_Heritage_Logo_glob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068960"/>
            <a:ext cx="3375248" cy="337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1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3:  </a:t>
            </a:r>
            <a:r>
              <a:rPr lang="en-GB" dirty="0">
                <a:solidFill>
                  <a:srgbClr val="FFFFFF"/>
                </a:solidFill>
              </a:rPr>
              <a:t>Interior designer </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dirty="0"/>
              <a:t>Interior design of a building, including:</a:t>
            </a:r>
          </a:p>
          <a:p>
            <a:pPr lvl="1">
              <a:buFont typeface="Arial" panose="020B0604020202020204" pitchFamily="34" charset="0"/>
              <a:buChar char="•"/>
            </a:pPr>
            <a:r>
              <a:rPr lang="en-GB" sz="2000" dirty="0"/>
              <a:t>Colour schemes</a:t>
            </a:r>
          </a:p>
          <a:p>
            <a:pPr lvl="1">
              <a:buFont typeface="Arial" panose="020B0604020202020204" pitchFamily="34" charset="0"/>
              <a:buChar char="•"/>
            </a:pPr>
            <a:r>
              <a:rPr lang="en-GB" sz="2000" dirty="0"/>
              <a:t>Tiling</a:t>
            </a:r>
          </a:p>
          <a:p>
            <a:pPr lvl="1">
              <a:buFont typeface="Arial" panose="020B0604020202020204" pitchFamily="34" charset="0"/>
              <a:buChar char="•"/>
            </a:pPr>
            <a:r>
              <a:rPr lang="en-GB" sz="2000" dirty="0"/>
              <a:t>Wall paper</a:t>
            </a:r>
          </a:p>
          <a:p>
            <a:pPr lvl="1">
              <a:buFont typeface="Arial" panose="020B0604020202020204" pitchFamily="34" charset="0"/>
              <a:buChar char="•"/>
            </a:pPr>
            <a:r>
              <a:rPr lang="en-GB" sz="2000" dirty="0"/>
              <a:t>Paintwork</a:t>
            </a:r>
          </a:p>
          <a:p>
            <a:pPr lvl="1">
              <a:buFont typeface="Arial" panose="020B0604020202020204" pitchFamily="34" charset="0"/>
              <a:buChar char="•"/>
            </a:pPr>
            <a:r>
              <a:rPr lang="en-GB" sz="2000" dirty="0"/>
              <a:t>Soft furnishings</a:t>
            </a:r>
          </a:p>
          <a:p>
            <a:pPr lvl="1">
              <a:buFont typeface="Arial" panose="020B0604020202020204" pitchFamily="34" charset="0"/>
              <a:buChar char="•"/>
            </a:pPr>
            <a:r>
              <a:rPr lang="en-GB" sz="2000" dirty="0"/>
              <a:t>Lighting.</a:t>
            </a:r>
          </a:p>
          <a:p>
            <a:pPr>
              <a:buFont typeface="Arial" panose="020B0604020202020204" pitchFamily="34" charset="0"/>
              <a:buChar char="•"/>
            </a:pPr>
            <a:r>
              <a:rPr lang="en-GB" sz="2400" b="1" dirty="0"/>
              <a:t>Graphic types required</a:t>
            </a:r>
            <a:r>
              <a:rPr lang="en-GB" sz="2400" dirty="0"/>
              <a:t>:  </a:t>
            </a:r>
          </a:p>
          <a:p>
            <a:pPr lvl="1">
              <a:buFont typeface="Arial" panose="020B0604020202020204" pitchFamily="34" charset="0"/>
              <a:buChar char="•"/>
            </a:pPr>
            <a:r>
              <a:rPr lang="en-GB" sz="2000" dirty="0"/>
              <a:t>Photoshop to edit/manipulate images and may produce 3D CAD models to generate rendered visuals to communicate the mood and style of interior spaces.  </a:t>
            </a:r>
          </a:p>
          <a:p>
            <a:pPr lvl="1">
              <a:buFont typeface="Arial" panose="020B0604020202020204" pitchFamily="34" charset="0"/>
              <a:buChar char="•"/>
            </a:pPr>
            <a:r>
              <a:rPr lang="en-GB" sz="2000" dirty="0"/>
              <a:t>Produce materials and texture sampling and mood boards. </a:t>
            </a:r>
          </a:p>
        </p:txBody>
      </p:sp>
      <p:pic>
        <p:nvPicPr>
          <p:cNvPr id="7170" name="Picture 2" descr="How to Pick an Interior Designer"/>
          <p:cNvPicPr>
            <a:picLocks noChangeAspect="1" noChangeArrowheads="1"/>
          </p:cNvPicPr>
          <p:nvPr/>
        </p:nvPicPr>
        <p:blipFill rotWithShape="1">
          <a:blip r:embed="rId2">
            <a:extLst>
              <a:ext uri="{28A0092B-C50C-407E-A947-70E740481C1C}">
                <a14:useLocalDpi xmlns:a14="http://schemas.microsoft.com/office/drawing/2010/main" val="0"/>
              </a:ext>
            </a:extLst>
          </a:blip>
          <a:srcRect l="19908" r="8156"/>
          <a:stretch/>
        </p:blipFill>
        <p:spPr bwMode="auto">
          <a:xfrm>
            <a:off x="7141" y="2153852"/>
            <a:ext cx="4094269" cy="4704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09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2700" dirty="0">
                <a:solidFill>
                  <a:srgbClr val="FFFFFF"/>
                </a:solidFill>
              </a:rPr>
              <a:t>Creator 4:  </a:t>
            </a:r>
            <a:r>
              <a:rPr lang="en-GB" dirty="0">
                <a:solidFill>
                  <a:srgbClr val="FFFFFF"/>
                </a:solidFill>
              </a:rPr>
              <a:t>Production and planning</a:t>
            </a: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r>
              <a:rPr lang="en-GB" sz="2400" b="1" dirty="0"/>
              <a:t>Production:  </a:t>
            </a:r>
            <a:r>
              <a:rPr lang="en-GB" sz="2400" dirty="0"/>
              <a:t>detailed construction information (drawings and schedules) in order to assemble a building.  Planning:  the creation of Gantt charts (usually by an Architect) to plan out the stages of construction.</a:t>
            </a:r>
          </a:p>
          <a:p>
            <a:r>
              <a:rPr lang="en-GB" sz="2400" b="1" dirty="0"/>
              <a:t>Graphic types required:  </a:t>
            </a:r>
            <a:r>
              <a:rPr lang="en-GB" sz="2400" dirty="0"/>
              <a:t>technical detail drawings that inform construction including Location, Site and Floor Plans, sections, elevations and details at a range of scales from 1:50, 1:20 and 1:5.  Planning: </a:t>
            </a:r>
            <a:r>
              <a:rPr lang="en-GB" sz="2400" dirty="0" err="1"/>
              <a:t>gantt</a:t>
            </a:r>
            <a:r>
              <a:rPr lang="en-GB" sz="2400" dirty="0"/>
              <a:t> charts are typically produced on Microsoft Excel. </a:t>
            </a:r>
          </a:p>
        </p:txBody>
      </p:sp>
      <p:pic>
        <p:nvPicPr>
          <p:cNvPr id="8196" name="Picture 4" descr="As-built-drawings.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86" r="21016"/>
          <a:stretch/>
        </p:blipFill>
        <p:spPr bwMode="auto">
          <a:xfrm>
            <a:off x="1" y="2276872"/>
            <a:ext cx="4101410"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26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341</TotalTime>
  <Words>2116</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Tw Cen MT Condensed</vt:lpstr>
      <vt:lpstr>Wingdings 3</vt:lpstr>
      <vt:lpstr>Integral</vt:lpstr>
      <vt:lpstr>Advanced higher Graphic communication</vt:lpstr>
      <vt:lpstr>Learning intentions &amp; success criteria</vt:lpstr>
      <vt:lpstr>Creator 1 Architects</vt:lpstr>
      <vt:lpstr>Creator 1 Architects</vt:lpstr>
      <vt:lpstr>User 1:  Construction trades</vt:lpstr>
      <vt:lpstr>Creator 2:  Building surveyors </vt:lpstr>
      <vt:lpstr>User 2:  Conservation bodies</vt:lpstr>
      <vt:lpstr>Creator 3:  Interior designer </vt:lpstr>
      <vt:lpstr>Creator 4:  Production and planning</vt:lpstr>
      <vt:lpstr>Creator 5:  Architectural Technicians </vt:lpstr>
      <vt:lpstr>User 3:  Prospective purchasers: </vt:lpstr>
      <vt:lpstr>Creator 6:  Quantity Surveyor</vt:lpstr>
      <vt:lpstr>User 4:  Suppliers</vt:lpstr>
      <vt:lpstr>User 5:   Town planners</vt:lpstr>
      <vt:lpstr>User 6:  Communities</vt:lpstr>
      <vt:lpstr>Creator 8:   Model Makers</vt:lpstr>
      <vt:lpstr>Creator 9:  Production Engineer</vt:lpstr>
      <vt:lpstr>User 7:   The General Public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Graham Arrol</cp:lastModifiedBy>
  <cp:revision>32</cp:revision>
  <dcterms:created xsi:type="dcterms:W3CDTF">2020-05-18T09:31:07Z</dcterms:created>
  <dcterms:modified xsi:type="dcterms:W3CDTF">2024-02-04T19:05:53Z</dcterms:modified>
</cp:coreProperties>
</file>